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0" r:id="rId3"/>
    <p:sldId id="259" r:id="rId4"/>
    <p:sldId id="265" r:id="rId5"/>
    <p:sldId id="261" r:id="rId6"/>
    <p:sldId id="262" r:id="rId7"/>
    <p:sldId id="263" r:id="rId8"/>
    <p:sldId id="264" r:id="rId9"/>
    <p:sldId id="273" r:id="rId10"/>
    <p:sldId id="266" r:id="rId11"/>
    <p:sldId id="267" r:id="rId12"/>
    <p:sldId id="268" r:id="rId13"/>
    <p:sldId id="269" r:id="rId14"/>
    <p:sldId id="270" r:id="rId15"/>
    <p:sldId id="271" r:id="rId16"/>
    <p:sldId id="272" r:id="rId17"/>
    <p:sldId id="274" r:id="rId18"/>
    <p:sldId id="257"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66" d="100"/>
          <a:sy n="66" d="100"/>
        </p:scale>
        <p:origin x="-2886" y="-10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FCEC9-B73A-4AEA-A396-4B721ED7AA0B}"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0EAD6-8CBF-4DC1-B20C-E455C3D2BF47}" type="slidenum">
              <a:rPr lang="en-US" smtClean="0"/>
              <a:t>‹#›</a:t>
            </a:fld>
            <a:endParaRPr lang="en-US"/>
          </a:p>
        </p:txBody>
      </p:sp>
    </p:spTree>
    <p:extLst>
      <p:ext uri="{BB962C8B-B14F-4D97-AF65-F5344CB8AC3E}">
        <p14:creationId xmlns:p14="http://schemas.microsoft.com/office/powerpoint/2010/main" val="23119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0EAD6-8CBF-4DC1-B20C-E455C3D2BF47}" type="slidenum">
              <a:rPr lang="en-US" smtClean="0"/>
              <a:t>7</a:t>
            </a:fld>
            <a:endParaRPr lang="en-US"/>
          </a:p>
        </p:txBody>
      </p:sp>
    </p:spTree>
    <p:extLst>
      <p:ext uri="{BB962C8B-B14F-4D97-AF65-F5344CB8AC3E}">
        <p14:creationId xmlns:p14="http://schemas.microsoft.com/office/powerpoint/2010/main" val="179318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3FE7447-06C6-4442-83CB-143E293ED0BC}" type="datetimeFigureOut">
              <a:rPr lang="en-US" smtClean="0"/>
              <a:t>12/4/2014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6065F23-B89A-43AD-AF78-F5CCDEDFF0D6}"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E7447-06C6-4442-83CB-143E293ED0B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65F23-B89A-43AD-AF78-F5CCDEDFF0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FE7447-06C6-4442-83CB-143E293ED0B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6065F23-B89A-43AD-AF78-F5CCDEDFF0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FE7447-06C6-4442-83CB-143E293ED0B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65F23-B89A-43AD-AF78-F5CCDEDFF0D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3FE7447-06C6-4442-83CB-143E293ED0BC}" type="datetimeFigureOut">
              <a:rPr lang="en-US" smtClean="0"/>
              <a:t>12/4/2014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6065F23-B89A-43AD-AF78-F5CCDEDFF0D6}"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FE7447-06C6-4442-83CB-143E293ED0B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65F23-B89A-43AD-AF78-F5CCDEDFF0D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FE7447-06C6-4442-83CB-143E293ED0BC}"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65F23-B89A-43AD-AF78-F5CCDEDFF0D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FE7447-06C6-4442-83CB-143E293ED0BC}"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65F23-B89A-43AD-AF78-F5CCDEDFF0D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3FE7447-06C6-4442-83CB-143E293ED0BC}"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65F23-B89A-43AD-AF78-F5CCDEDFF0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E7447-06C6-4442-83CB-143E293ED0B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6065F23-B89A-43AD-AF78-F5CCDEDFF0D6}"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E7447-06C6-4442-83CB-143E293ED0B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65F23-B89A-43AD-AF78-F5CCDEDFF0D6}"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3FE7447-06C6-4442-83CB-143E293ED0BC}" type="datetimeFigureOut">
              <a:rPr lang="en-US" smtClean="0"/>
              <a:t>12/4/2014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6065F23-B89A-43AD-AF78-F5CCDEDFF0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324600" cy="1828800"/>
          </a:xfrm>
        </p:spPr>
        <p:txBody>
          <a:bodyPr/>
          <a:lstStyle/>
          <a:p>
            <a:r>
              <a:rPr lang="en-US" dirty="0" smtClean="0"/>
              <a:t>Introduction to Question #3</a:t>
            </a:r>
            <a:endParaRPr lang="en-US" dirty="0"/>
          </a:p>
        </p:txBody>
      </p:sp>
      <p:pic>
        <p:nvPicPr>
          <p:cNvPr id="3074" name="Picture 2" descr="http://www.richardgjonesjr.com/storage/I_Love_To_Persuade.jpg?__SQUARESPACE_CACHEVERSION=13824072245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829" y="2721429"/>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67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43" y="1669143"/>
            <a:ext cx="8763000" cy="4114800"/>
          </a:xfrm>
        </p:spPr>
        <p:txBody>
          <a:bodyPr>
            <a:normAutofit fontScale="92500"/>
          </a:bodyPr>
          <a:lstStyle/>
          <a:p>
            <a:pPr lvl="1"/>
            <a:r>
              <a:rPr lang="en-US" sz="2600" u="sng" dirty="0"/>
              <a:t>Evidence</a:t>
            </a:r>
            <a:r>
              <a:rPr lang="en-US" sz="2600" dirty="0"/>
              <a:t> is a piece of </a:t>
            </a:r>
            <a:r>
              <a:rPr lang="en-US" sz="2600" dirty="0" smtClean="0"/>
              <a:t>information </a:t>
            </a:r>
            <a:r>
              <a:rPr lang="en-US" sz="2600" dirty="0"/>
              <a:t>that supports a claim </a:t>
            </a:r>
          </a:p>
          <a:p>
            <a:pPr lvl="2"/>
            <a:r>
              <a:rPr lang="en-US" sz="2200" dirty="0"/>
              <a:t>Hard Facts</a:t>
            </a:r>
          </a:p>
          <a:p>
            <a:pPr lvl="2"/>
            <a:r>
              <a:rPr lang="en-US" sz="2200" dirty="0"/>
              <a:t>Quotes</a:t>
            </a:r>
          </a:p>
          <a:p>
            <a:pPr lvl="2"/>
            <a:r>
              <a:rPr lang="en-US" sz="2200" dirty="0" smtClean="0"/>
              <a:t>Stats/Data</a:t>
            </a:r>
          </a:p>
          <a:p>
            <a:pPr marL="594360" lvl="2" indent="0">
              <a:buNone/>
            </a:pPr>
            <a:endParaRPr lang="en-US" sz="2200" dirty="0" smtClean="0"/>
          </a:p>
          <a:p>
            <a:pPr marL="594360" lvl="2" indent="0">
              <a:buNone/>
            </a:pPr>
            <a:endParaRPr lang="en-US" sz="2200" dirty="0">
              <a:solidFill>
                <a:schemeClr val="tx1"/>
              </a:solidFill>
            </a:endParaRPr>
          </a:p>
          <a:p>
            <a:pPr lvl="1"/>
            <a:r>
              <a:rPr lang="en-US" sz="2600" u="sng" dirty="0">
                <a:solidFill>
                  <a:schemeClr val="tx1"/>
                </a:solidFill>
              </a:rPr>
              <a:t>Examples</a:t>
            </a:r>
            <a:r>
              <a:rPr lang="en-US" sz="2600" dirty="0">
                <a:solidFill>
                  <a:schemeClr val="tx1"/>
                </a:solidFill>
              </a:rPr>
              <a:t> are types of evidence and come in the </a:t>
            </a:r>
            <a:r>
              <a:rPr lang="en-US" sz="2600" dirty="0" smtClean="0">
                <a:solidFill>
                  <a:schemeClr val="tx1"/>
                </a:solidFill>
              </a:rPr>
              <a:t>form of</a:t>
            </a:r>
            <a:endParaRPr lang="en-US" sz="2600" dirty="0">
              <a:solidFill>
                <a:schemeClr val="tx1"/>
              </a:solidFill>
            </a:endParaRPr>
          </a:p>
          <a:p>
            <a:pPr lvl="2"/>
            <a:r>
              <a:rPr lang="en-US" sz="2200" dirty="0">
                <a:solidFill>
                  <a:schemeClr val="tx1"/>
                </a:solidFill>
              </a:rPr>
              <a:t>Personal Experience</a:t>
            </a:r>
          </a:p>
          <a:p>
            <a:pPr lvl="2"/>
            <a:r>
              <a:rPr lang="en-US" sz="2200" dirty="0">
                <a:solidFill>
                  <a:schemeClr val="tx1"/>
                </a:solidFill>
              </a:rPr>
              <a:t>Analogies</a:t>
            </a:r>
          </a:p>
          <a:p>
            <a:pPr lvl="2"/>
            <a:r>
              <a:rPr lang="en-US" sz="2200" dirty="0">
                <a:solidFill>
                  <a:schemeClr val="tx1"/>
                </a:solidFill>
              </a:rPr>
              <a:t>Logical Hypotheticals</a:t>
            </a:r>
          </a:p>
          <a:p>
            <a:pPr marL="594360" lvl="2"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Other “Technical” Terms</a:t>
            </a:r>
            <a:endParaRPr lang="en-US" dirty="0"/>
          </a:p>
        </p:txBody>
      </p:sp>
      <p:cxnSp>
        <p:nvCxnSpPr>
          <p:cNvPr id="5" name="Straight Connector 4"/>
          <p:cNvCxnSpPr/>
          <p:nvPr/>
        </p:nvCxnSpPr>
        <p:spPr>
          <a:xfrm>
            <a:off x="228600" y="3810000"/>
            <a:ext cx="8763000" cy="0"/>
          </a:xfrm>
          <a:prstGeom prst="line">
            <a:avLst/>
          </a:prstGeom>
          <a:ln w="76200"/>
        </p:spPr>
        <p:style>
          <a:lnRef idx="3">
            <a:schemeClr val="accent4"/>
          </a:lnRef>
          <a:fillRef idx="0">
            <a:schemeClr val="accent4"/>
          </a:fillRef>
          <a:effectRef idx="2">
            <a:schemeClr val="accent4"/>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19" y="2126343"/>
            <a:ext cx="2560324"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tvmedia.ign.com/tv/image/article/117/1178965/peter-falk-20110624115505604.jpg"/>
          <p:cNvPicPr>
            <a:picLocks noChangeAspect="1" noChangeArrowheads="1"/>
          </p:cNvPicPr>
          <p:nvPr/>
        </p:nvPicPr>
        <p:blipFill rotWithShape="1">
          <a:blip r:embed="rId3">
            <a:extLst>
              <a:ext uri="{28A0092B-C50C-407E-A947-70E740481C1C}">
                <a14:useLocalDpi xmlns:a14="http://schemas.microsoft.com/office/drawing/2010/main" val="0"/>
              </a:ext>
            </a:extLst>
          </a:blip>
          <a:srcRect l="8440" t="15851"/>
          <a:stretch/>
        </p:blipFill>
        <p:spPr bwMode="auto">
          <a:xfrm>
            <a:off x="6032133" y="4572000"/>
            <a:ext cx="292681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16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105401" cy="4407408"/>
          </a:xfrm>
        </p:spPr>
        <p:txBody>
          <a:bodyPr>
            <a:normAutofit lnSpcReduction="10000"/>
          </a:bodyPr>
          <a:lstStyle/>
          <a:p>
            <a:pPr marL="365760" lvl="1" indent="0">
              <a:buNone/>
            </a:pPr>
            <a:r>
              <a:rPr lang="en-US" sz="2800" u="sng" dirty="0"/>
              <a:t>Developing</a:t>
            </a:r>
            <a:r>
              <a:rPr lang="en-US" sz="2800" dirty="0"/>
              <a:t> an argument means the argument needs to move forward</a:t>
            </a:r>
          </a:p>
          <a:p>
            <a:pPr lvl="2"/>
            <a:r>
              <a:rPr lang="en-US" sz="2400" dirty="0"/>
              <a:t>You can’t just make one little point and assume you are developing it by adding six redundant </a:t>
            </a:r>
            <a:r>
              <a:rPr lang="en-US" sz="2400" dirty="0" smtClean="0"/>
              <a:t>examples</a:t>
            </a:r>
          </a:p>
          <a:p>
            <a:pPr lvl="2"/>
            <a:r>
              <a:rPr lang="en-US" sz="2400" dirty="0" smtClean="0"/>
              <a:t>Several well-ordered claims (points) give your argument a dynamic sense of movement.</a:t>
            </a:r>
          </a:p>
          <a:p>
            <a:pPr lvl="2"/>
            <a:endParaRPr lang="en-US" sz="2400" dirty="0"/>
          </a:p>
          <a:p>
            <a:endParaRPr lang="en-US" dirty="0"/>
          </a:p>
        </p:txBody>
      </p:sp>
      <p:sp>
        <p:nvSpPr>
          <p:cNvPr id="3" name="Title 2"/>
          <p:cNvSpPr>
            <a:spLocks noGrp="1"/>
          </p:cNvSpPr>
          <p:nvPr>
            <p:ph type="title"/>
          </p:nvPr>
        </p:nvSpPr>
        <p:spPr/>
        <p:txBody>
          <a:bodyPr/>
          <a:lstStyle/>
          <a:p>
            <a:r>
              <a:rPr lang="en-US" dirty="0" smtClean="0"/>
              <a:t>Going Somewhere?</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52600"/>
            <a:ext cx="2959575"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99685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719071"/>
            <a:ext cx="5359892" cy="4407408"/>
          </a:xfrm>
        </p:spPr>
        <p:txBody>
          <a:bodyPr>
            <a:normAutofit lnSpcReduction="10000"/>
          </a:bodyPr>
          <a:lstStyle/>
          <a:p>
            <a:pPr lvl="1"/>
            <a:r>
              <a:rPr lang="en-US" sz="2800" dirty="0" smtClean="0"/>
              <a:t>Hook</a:t>
            </a:r>
          </a:p>
          <a:p>
            <a:pPr lvl="2"/>
            <a:r>
              <a:rPr lang="en-US" sz="2400" dirty="0" smtClean="0"/>
              <a:t>Attention getter.  Use an appeal.</a:t>
            </a:r>
          </a:p>
          <a:p>
            <a:pPr lvl="1"/>
            <a:r>
              <a:rPr lang="en-US" sz="2800" dirty="0" smtClean="0"/>
              <a:t>Background</a:t>
            </a:r>
          </a:p>
          <a:p>
            <a:pPr lvl="2"/>
            <a:r>
              <a:rPr lang="en-US" sz="2400" dirty="0" smtClean="0"/>
              <a:t>Consider your audience and provide background information they are likely to need.</a:t>
            </a:r>
          </a:p>
          <a:p>
            <a:pPr lvl="1"/>
            <a:r>
              <a:rPr lang="en-US" sz="2800" dirty="0" smtClean="0"/>
              <a:t>Thesis (claim)</a:t>
            </a:r>
          </a:p>
          <a:p>
            <a:pPr lvl="2"/>
            <a:r>
              <a:rPr lang="en-US" sz="2400" dirty="0" smtClean="0"/>
              <a:t>Clearly state your position and preview the claims (points).  </a:t>
            </a:r>
            <a:endParaRPr lang="en-US" sz="2400" dirty="0"/>
          </a:p>
        </p:txBody>
      </p:sp>
      <p:sp>
        <p:nvSpPr>
          <p:cNvPr id="3" name="Title 2"/>
          <p:cNvSpPr>
            <a:spLocks noGrp="1"/>
          </p:cNvSpPr>
          <p:nvPr>
            <p:ph type="title"/>
          </p:nvPr>
        </p:nvSpPr>
        <p:spPr/>
        <p:txBody>
          <a:bodyPr/>
          <a:lstStyle/>
          <a:p>
            <a:r>
              <a:rPr lang="en-US" dirty="0"/>
              <a:t>Introduction Paragraph</a:t>
            </a:r>
          </a:p>
        </p:txBody>
      </p:sp>
      <p:pic>
        <p:nvPicPr>
          <p:cNvPr id="4" name="Picture 7"/>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04801" y="1676400"/>
            <a:ext cx="292408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942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1719071"/>
            <a:ext cx="5283692" cy="4407408"/>
          </a:xfrm>
        </p:spPr>
        <p:txBody>
          <a:bodyPr>
            <a:normAutofit fontScale="92500" lnSpcReduction="20000"/>
          </a:bodyPr>
          <a:lstStyle/>
          <a:p>
            <a:pPr marL="640080" lvl="2" indent="0">
              <a:buNone/>
            </a:pPr>
            <a:r>
              <a:rPr lang="en-US" sz="2400" dirty="0" smtClean="0"/>
              <a:t>State </a:t>
            </a:r>
            <a:r>
              <a:rPr lang="en-US" sz="2400" dirty="0"/>
              <a:t>your </a:t>
            </a:r>
            <a:r>
              <a:rPr lang="en-US" sz="2400" dirty="0" smtClean="0">
                <a:solidFill>
                  <a:schemeClr val="accent2"/>
                </a:solidFill>
              </a:rPr>
              <a:t>supporting claim</a:t>
            </a:r>
            <a:endParaRPr lang="en-US" sz="2400" dirty="0">
              <a:solidFill>
                <a:schemeClr val="accent2"/>
              </a:solidFill>
            </a:endParaRPr>
          </a:p>
          <a:p>
            <a:pPr marL="640080" lvl="2" indent="0">
              <a:buNone/>
            </a:pPr>
            <a:endParaRPr lang="en-US" sz="2400" dirty="0" smtClean="0"/>
          </a:p>
          <a:p>
            <a:pPr marL="640080" lvl="2" indent="0">
              <a:buNone/>
            </a:pPr>
            <a:r>
              <a:rPr lang="en-US" sz="2400" dirty="0" smtClean="0"/>
              <a:t>Back it up with </a:t>
            </a:r>
            <a:r>
              <a:rPr lang="en-US" sz="2400" dirty="0" smtClean="0">
                <a:solidFill>
                  <a:schemeClr val="accent2"/>
                </a:solidFill>
              </a:rPr>
              <a:t>evidence and examples.  </a:t>
            </a:r>
          </a:p>
          <a:p>
            <a:pPr marL="640080" lvl="2" indent="0">
              <a:buNone/>
            </a:pPr>
            <a:endParaRPr lang="en-US" sz="2400" dirty="0"/>
          </a:p>
          <a:p>
            <a:pPr marL="640080" lvl="2" indent="0">
              <a:buNone/>
            </a:pPr>
            <a:r>
              <a:rPr lang="en-US" sz="2400" dirty="0" smtClean="0"/>
              <a:t>Make it impactful by explicitly relating supporting points back to the thesis. </a:t>
            </a:r>
          </a:p>
          <a:p>
            <a:pPr marL="640080" lvl="2" indent="0">
              <a:buNone/>
            </a:pPr>
            <a:endParaRPr lang="en-US" sz="2400" dirty="0"/>
          </a:p>
          <a:p>
            <a:pPr marL="640080" lvl="2" indent="0">
              <a:buNone/>
            </a:pPr>
            <a:r>
              <a:rPr lang="en-US" sz="2400" dirty="0" smtClean="0"/>
              <a:t>At some point you will need to acknowledge the other side.  Ideally, this is through the use of a </a:t>
            </a:r>
            <a:r>
              <a:rPr lang="en-US" sz="2400" dirty="0" smtClean="0">
                <a:solidFill>
                  <a:schemeClr val="accent2"/>
                </a:solidFill>
              </a:rPr>
              <a:t>counter-claim paragraph</a:t>
            </a:r>
            <a:r>
              <a:rPr lang="en-US" sz="2400" dirty="0" smtClean="0"/>
              <a:t>. </a:t>
            </a:r>
          </a:p>
          <a:p>
            <a:pPr marL="640080" lvl="2" indent="0">
              <a:buNone/>
            </a:pPr>
            <a:endParaRPr lang="en-US" sz="2400" dirty="0" smtClean="0"/>
          </a:p>
          <a:p>
            <a:endParaRPr lang="en-US" dirty="0"/>
          </a:p>
        </p:txBody>
      </p:sp>
      <p:sp>
        <p:nvSpPr>
          <p:cNvPr id="3" name="Title 2"/>
          <p:cNvSpPr>
            <a:spLocks noGrp="1"/>
          </p:cNvSpPr>
          <p:nvPr>
            <p:ph type="title"/>
          </p:nvPr>
        </p:nvSpPr>
        <p:spPr/>
        <p:txBody>
          <a:bodyPr/>
          <a:lstStyle/>
          <a:p>
            <a:r>
              <a:rPr lang="en-US" dirty="0" smtClean="0"/>
              <a:t>Supporting Paragraphs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369093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99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4194" y="1756499"/>
            <a:ext cx="5436092" cy="4407408"/>
          </a:xfrm>
        </p:spPr>
        <p:txBody>
          <a:bodyPr/>
          <a:lstStyle/>
          <a:p>
            <a:r>
              <a:rPr lang="en-US" sz="3200" b="1" dirty="0"/>
              <a:t>Include a Call to Action</a:t>
            </a:r>
          </a:p>
          <a:p>
            <a:endParaRPr lang="en-US" sz="3200" dirty="0"/>
          </a:p>
          <a:p>
            <a:pPr lvl="1"/>
            <a:r>
              <a:rPr lang="en-US" sz="2800" dirty="0"/>
              <a:t>Review </a:t>
            </a:r>
            <a:r>
              <a:rPr lang="en-US" sz="2800" dirty="0" smtClean="0"/>
              <a:t>your thesis and major body points</a:t>
            </a:r>
          </a:p>
          <a:p>
            <a:pPr marL="365760" lvl="1" indent="0">
              <a:buNone/>
            </a:pPr>
            <a:endParaRPr lang="en-US" sz="3200" dirty="0"/>
          </a:p>
          <a:p>
            <a:pPr lvl="1"/>
            <a:r>
              <a:rPr lang="en-US" sz="2800" dirty="0"/>
              <a:t>Leave your audience with a lasting impression </a:t>
            </a:r>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5122" name="Picture 2" descr="http://upload.wikimedia.org/wikipedia/en/c/c6/Bat-signal_1989_fil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352800" cy="411090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3810000" y="2362200"/>
            <a:ext cx="4876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647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Not taking a clear position or </a:t>
            </a:r>
            <a:r>
              <a:rPr lang="en-US" dirty="0">
                <a:solidFill>
                  <a:schemeClr val="accent2"/>
                </a:solidFill>
              </a:rPr>
              <a:t>wavering between </a:t>
            </a:r>
            <a:r>
              <a:rPr lang="en-US" dirty="0" smtClean="0">
                <a:solidFill>
                  <a:schemeClr val="accent2"/>
                </a:solidFill>
              </a:rPr>
              <a:t>positions</a:t>
            </a:r>
            <a:r>
              <a:rPr lang="en-US" dirty="0" smtClean="0"/>
              <a:t>.  </a:t>
            </a:r>
            <a:endParaRPr lang="en-US" dirty="0"/>
          </a:p>
          <a:p>
            <a:pPr marL="0" indent="0">
              <a:buNone/>
            </a:pPr>
            <a:endParaRPr lang="en-US" dirty="0"/>
          </a:p>
          <a:p>
            <a:r>
              <a:rPr lang="en-US" dirty="0"/>
              <a:t>Substituting a thesis-oriented expository essay for an argumentative </a:t>
            </a:r>
            <a:r>
              <a:rPr lang="en-US" dirty="0" smtClean="0"/>
              <a:t>essay. </a:t>
            </a:r>
            <a:r>
              <a:rPr lang="en-US" dirty="0" smtClean="0">
                <a:solidFill>
                  <a:schemeClr val="accent2"/>
                </a:solidFill>
              </a:rPr>
              <a:t>You need to persuade, not just inform</a:t>
            </a:r>
            <a:r>
              <a:rPr lang="en-US" dirty="0" smtClean="0"/>
              <a:t>.   </a:t>
            </a:r>
            <a:endParaRPr lang="en-US" dirty="0"/>
          </a:p>
          <a:p>
            <a:pPr marL="0" indent="0">
              <a:buNone/>
            </a:pPr>
            <a:endParaRPr lang="en-US" dirty="0"/>
          </a:p>
          <a:p>
            <a:r>
              <a:rPr lang="en-US" dirty="0"/>
              <a:t>Being reluctant to engage in verbal combat because "everyone's entitled to his or her own opinion," so there's nothing to argue </a:t>
            </a:r>
            <a:r>
              <a:rPr lang="en-US" dirty="0" smtClean="0"/>
              <a:t>about. </a:t>
            </a:r>
          </a:p>
          <a:p>
            <a:endParaRPr lang="en-US" dirty="0"/>
          </a:p>
          <a:p>
            <a:r>
              <a:rPr lang="en-US" dirty="0" smtClean="0"/>
              <a:t>Discussing details too generally.  There is power in specificity. </a:t>
            </a:r>
            <a:endParaRPr lang="en-US" dirty="0"/>
          </a:p>
          <a:p>
            <a:pPr marL="0" indent="0">
              <a:buNone/>
            </a:pPr>
            <a:endParaRPr lang="en-US" dirty="0"/>
          </a:p>
          <a:p>
            <a:r>
              <a:rPr lang="en-US" dirty="0">
                <a:solidFill>
                  <a:schemeClr val="accent2"/>
                </a:solidFill>
              </a:rPr>
              <a:t>Lacking clear connections </a:t>
            </a:r>
            <a:r>
              <a:rPr lang="en-US" dirty="0"/>
              <a:t>between claims and the data, and the warrants needed to support them </a:t>
            </a:r>
          </a:p>
          <a:p>
            <a:pPr marL="0" indent="0">
              <a:buNone/>
            </a:pPr>
            <a:endParaRPr lang="en-US" dirty="0"/>
          </a:p>
          <a:p>
            <a:r>
              <a:rPr lang="en-US" dirty="0" smtClean="0">
                <a:solidFill>
                  <a:schemeClr val="accent2"/>
                </a:solidFill>
              </a:rPr>
              <a:t>Providing a rhetorical analysis </a:t>
            </a:r>
            <a:r>
              <a:rPr lang="en-US" dirty="0" smtClean="0"/>
              <a:t>of the passage or commenting on the </a:t>
            </a:r>
            <a:r>
              <a:rPr lang="en-US" dirty="0"/>
              <a:t>speaker’s style </a:t>
            </a:r>
            <a:r>
              <a:rPr lang="en-US" dirty="0">
                <a:solidFill>
                  <a:schemeClr val="accent2"/>
                </a:solidFill>
              </a:rPr>
              <a:t>instead of arguing a point</a:t>
            </a:r>
          </a:p>
          <a:p>
            <a:endParaRPr lang="en-US" dirty="0"/>
          </a:p>
        </p:txBody>
      </p:sp>
      <p:sp>
        <p:nvSpPr>
          <p:cNvPr id="3" name="Title 2"/>
          <p:cNvSpPr>
            <a:spLocks noGrp="1"/>
          </p:cNvSpPr>
          <p:nvPr>
            <p:ph type="title"/>
          </p:nvPr>
        </p:nvSpPr>
        <p:spPr/>
        <p:txBody>
          <a:bodyPr/>
          <a:lstStyle/>
          <a:p>
            <a:r>
              <a:rPr lang="en-US" dirty="0" smtClean="0"/>
              <a:t>Common Errors</a:t>
            </a:r>
            <a:endParaRPr lang="en-US" dirty="0"/>
          </a:p>
        </p:txBody>
      </p:sp>
    </p:spTree>
    <p:extLst>
      <p:ext uri="{BB962C8B-B14F-4D97-AF65-F5344CB8AC3E}">
        <p14:creationId xmlns:p14="http://schemas.microsoft.com/office/powerpoint/2010/main" val="911406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5257801" cy="4407408"/>
          </a:xfrm>
        </p:spPr>
        <p:txBody>
          <a:bodyPr>
            <a:normAutofit fontScale="92500" lnSpcReduction="20000"/>
          </a:bodyPr>
          <a:lstStyle/>
          <a:p>
            <a:pPr marL="45720" indent="0">
              <a:buNone/>
            </a:pPr>
            <a:r>
              <a:rPr lang="en-US" dirty="0"/>
              <a:t>“Through extensive reading, discussion, and writing, students will come to </a:t>
            </a:r>
            <a:r>
              <a:rPr lang="en-US" dirty="0">
                <a:solidFill>
                  <a:schemeClr val="accent2"/>
                </a:solidFill>
              </a:rPr>
              <a:t>recognize a world larger than </a:t>
            </a:r>
            <a:r>
              <a:rPr lang="en-US" dirty="0" smtClean="0">
                <a:solidFill>
                  <a:schemeClr val="accent2"/>
                </a:solidFill>
              </a:rPr>
              <a:t>their own </a:t>
            </a:r>
            <a:r>
              <a:rPr lang="en-US" dirty="0">
                <a:solidFill>
                  <a:schemeClr val="accent2"/>
                </a:solidFill>
              </a:rPr>
              <a:t>immediate experience</a:t>
            </a:r>
            <a:r>
              <a:rPr lang="en-US" dirty="0"/>
              <a:t>. </a:t>
            </a:r>
          </a:p>
          <a:p>
            <a:pPr marL="45720" indent="0">
              <a:buNone/>
            </a:pPr>
            <a:r>
              <a:rPr lang="en-US" dirty="0" smtClean="0"/>
              <a:t>…Teachers </a:t>
            </a:r>
            <a:r>
              <a:rPr lang="en-US" dirty="0"/>
              <a:t>need to help </a:t>
            </a:r>
            <a:r>
              <a:rPr lang="en-US" dirty="0" smtClean="0"/>
              <a:t>students understand </a:t>
            </a:r>
            <a:r>
              <a:rPr lang="en-US" dirty="0"/>
              <a:t>the usefulness of a global view, to increase their awareness of the world beyond their own. </a:t>
            </a:r>
            <a:r>
              <a:rPr lang="en-US" dirty="0" smtClean="0"/>
              <a:t>Students need </a:t>
            </a:r>
            <a:r>
              <a:rPr lang="en-US" dirty="0"/>
              <a:t>to recognize that </a:t>
            </a:r>
            <a:r>
              <a:rPr lang="en-US" dirty="0">
                <a:solidFill>
                  <a:schemeClr val="accent2"/>
                </a:solidFill>
              </a:rPr>
              <a:t>examples drawn from a wider world may be stronger</a:t>
            </a:r>
            <a:r>
              <a:rPr lang="en-US" dirty="0"/>
              <a:t> [than their own </a:t>
            </a:r>
            <a:r>
              <a:rPr lang="en-US" dirty="0" smtClean="0"/>
              <a:t>personal experiences]</a:t>
            </a:r>
          </a:p>
          <a:p>
            <a:pPr marL="45720" indent="0">
              <a:buNone/>
            </a:pPr>
            <a:r>
              <a:rPr lang="en-US" dirty="0" smtClean="0"/>
              <a:t>...</a:t>
            </a:r>
            <a:r>
              <a:rPr lang="en-US" dirty="0"/>
              <a:t>When relating their personal experiences, students need to be </a:t>
            </a:r>
            <a:r>
              <a:rPr lang="en-US" dirty="0">
                <a:solidFill>
                  <a:schemeClr val="accent2"/>
                </a:solidFill>
              </a:rPr>
              <a:t>mindful of the public nature </a:t>
            </a:r>
            <a:r>
              <a:rPr lang="en-US" dirty="0" smtClean="0">
                <a:solidFill>
                  <a:schemeClr val="accent2"/>
                </a:solidFill>
              </a:rPr>
              <a:t>of most </a:t>
            </a:r>
            <a:r>
              <a:rPr lang="en-US" dirty="0">
                <a:solidFill>
                  <a:schemeClr val="accent2"/>
                </a:solidFill>
              </a:rPr>
              <a:t>argumentation</a:t>
            </a:r>
            <a:r>
              <a:rPr lang="en-US" dirty="0"/>
              <a:t>. In such a context, the primary purpose of a personal narrative is </a:t>
            </a:r>
            <a:r>
              <a:rPr lang="en-US" dirty="0">
                <a:solidFill>
                  <a:schemeClr val="accent2"/>
                </a:solidFill>
              </a:rPr>
              <a:t>rhetorical, </a:t>
            </a:r>
            <a:r>
              <a:rPr lang="en-US" dirty="0" smtClean="0">
                <a:solidFill>
                  <a:schemeClr val="accent2"/>
                </a:solidFill>
              </a:rPr>
              <a:t>not confessional</a:t>
            </a:r>
            <a:r>
              <a:rPr lang="en-US" dirty="0"/>
              <a:t>.”</a:t>
            </a:r>
          </a:p>
        </p:txBody>
      </p:sp>
      <p:sp>
        <p:nvSpPr>
          <p:cNvPr id="3" name="Title 2"/>
          <p:cNvSpPr>
            <a:spLocks noGrp="1"/>
          </p:cNvSpPr>
          <p:nvPr>
            <p:ph type="title"/>
          </p:nvPr>
        </p:nvSpPr>
        <p:spPr/>
        <p:txBody>
          <a:bodyPr/>
          <a:lstStyle/>
          <a:p>
            <a:r>
              <a:rPr lang="en-US" dirty="0" smtClean="0"/>
              <a:t>Chief Reader on Understanding the world Around You.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00" y="2286000"/>
            <a:ext cx="3048000" cy="326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562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 indent="0" algn="ctr">
              <a:buNone/>
            </a:pPr>
            <a:r>
              <a:rPr lang="en-US" dirty="0"/>
              <a:t>Question 3</a:t>
            </a:r>
          </a:p>
          <a:p>
            <a:pPr marL="45720" indent="0">
              <a:buNone/>
            </a:pPr>
            <a:r>
              <a:rPr lang="en-US" dirty="0"/>
              <a:t>(Suggested time—40 minutes. This question counts for one-third of the total essay section score</a:t>
            </a:r>
            <a:r>
              <a:rPr lang="en-US" dirty="0" smtClean="0"/>
              <a:t>.)</a:t>
            </a:r>
          </a:p>
          <a:p>
            <a:pPr marL="45720" indent="0">
              <a:buNone/>
            </a:pPr>
            <a:endParaRPr lang="en-US" dirty="0"/>
          </a:p>
          <a:p>
            <a:pPr marL="45720" indent="0">
              <a:buNone/>
            </a:pPr>
            <a:r>
              <a:rPr lang="en-US" dirty="0"/>
              <a:t>In his 2004 book, Status Anxiety, Alain de </a:t>
            </a:r>
            <a:r>
              <a:rPr lang="en-US" dirty="0" err="1"/>
              <a:t>Botton</a:t>
            </a:r>
            <a:r>
              <a:rPr lang="en-US" dirty="0"/>
              <a:t> argues that the chief aim of humorists is not merely to </a:t>
            </a:r>
            <a:r>
              <a:rPr lang="en-US" dirty="0" smtClean="0"/>
              <a:t>entertain but </a:t>
            </a:r>
            <a:r>
              <a:rPr lang="en-US" dirty="0"/>
              <a:t>“</a:t>
            </a:r>
            <a:r>
              <a:rPr lang="en-US" dirty="0">
                <a:solidFill>
                  <a:srgbClr val="FF0000"/>
                </a:solidFill>
              </a:rPr>
              <a:t>to convey with impunity messages that might be dangerous or impossible to state directly</a:t>
            </a:r>
            <a:r>
              <a:rPr lang="en-US" dirty="0"/>
              <a:t>.” Because </a:t>
            </a:r>
            <a:r>
              <a:rPr lang="en-US" dirty="0" smtClean="0"/>
              <a:t>society allows </a:t>
            </a:r>
            <a:r>
              <a:rPr lang="en-US" dirty="0"/>
              <a:t>humorists to say things that other people cannot or will not say, de </a:t>
            </a:r>
            <a:r>
              <a:rPr lang="en-US" dirty="0" err="1"/>
              <a:t>Botton</a:t>
            </a:r>
            <a:r>
              <a:rPr lang="en-US" dirty="0"/>
              <a:t> sees humorists as serving a </a:t>
            </a:r>
            <a:r>
              <a:rPr lang="en-US" dirty="0" smtClean="0"/>
              <a:t>vital function </a:t>
            </a:r>
            <a:r>
              <a:rPr lang="en-US" dirty="0"/>
              <a:t>in society.</a:t>
            </a:r>
          </a:p>
          <a:p>
            <a:pPr marL="45720" indent="0">
              <a:buNone/>
            </a:pPr>
            <a:endParaRPr lang="en-US" dirty="0" smtClean="0"/>
          </a:p>
          <a:p>
            <a:pPr marL="45720" indent="0">
              <a:buNone/>
            </a:pPr>
            <a:r>
              <a:rPr lang="en-US" dirty="0" smtClean="0"/>
              <a:t>Think </a:t>
            </a:r>
            <a:r>
              <a:rPr lang="en-US" dirty="0"/>
              <a:t>about the implications of de </a:t>
            </a:r>
            <a:r>
              <a:rPr lang="en-US" dirty="0" err="1"/>
              <a:t>Botton’s</a:t>
            </a:r>
            <a:r>
              <a:rPr lang="en-US" dirty="0"/>
              <a:t> view of the role of humorists (cartoonists, stand-up comics, </a:t>
            </a:r>
            <a:r>
              <a:rPr lang="en-US" dirty="0" smtClean="0"/>
              <a:t>satirical writers</a:t>
            </a:r>
            <a:r>
              <a:rPr lang="en-US" dirty="0"/>
              <a:t>, hosts of television programs, etc.). Then </a:t>
            </a:r>
            <a:r>
              <a:rPr lang="en-US" dirty="0">
                <a:solidFill>
                  <a:srgbClr val="FF0000"/>
                </a:solidFill>
              </a:rPr>
              <a:t>write an essay that defends, challenges, or qualifies de </a:t>
            </a:r>
            <a:r>
              <a:rPr lang="en-US" dirty="0" err="1" smtClean="0">
                <a:solidFill>
                  <a:srgbClr val="FF0000"/>
                </a:solidFill>
              </a:rPr>
              <a:t>Botton’s</a:t>
            </a:r>
            <a:r>
              <a:rPr lang="en-US" dirty="0" smtClean="0">
                <a:solidFill>
                  <a:srgbClr val="FF0000"/>
                </a:solidFill>
              </a:rPr>
              <a:t> claim </a:t>
            </a:r>
            <a:r>
              <a:rPr lang="en-US" dirty="0">
                <a:solidFill>
                  <a:srgbClr val="FF0000"/>
                </a:solidFill>
              </a:rPr>
              <a:t>about the vital role of humorist</a:t>
            </a:r>
            <a:r>
              <a:rPr lang="en-US" dirty="0"/>
              <a:t>s. Use specific, appropriate evidence to develop your position. </a:t>
            </a:r>
          </a:p>
        </p:txBody>
      </p:sp>
      <p:sp>
        <p:nvSpPr>
          <p:cNvPr id="3" name="Title 2"/>
          <p:cNvSpPr>
            <a:spLocks noGrp="1"/>
          </p:cNvSpPr>
          <p:nvPr>
            <p:ph type="title"/>
          </p:nvPr>
        </p:nvSpPr>
        <p:spPr/>
        <p:txBody>
          <a:bodyPr/>
          <a:lstStyle/>
          <a:p>
            <a:r>
              <a:rPr lang="en-US" dirty="0" smtClean="0"/>
              <a:t>Today’s Prompt</a:t>
            </a:r>
            <a:endParaRPr lang="en-US" dirty="0"/>
          </a:p>
        </p:txBody>
      </p:sp>
    </p:spTree>
    <p:extLst>
      <p:ext uri="{BB962C8B-B14F-4D97-AF65-F5344CB8AC3E}">
        <p14:creationId xmlns:p14="http://schemas.microsoft.com/office/powerpoint/2010/main" val="3473250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10601" cy="5029200"/>
          </a:xfrm>
        </p:spPr>
        <p:txBody>
          <a:bodyPr>
            <a:normAutofit fontScale="92500" lnSpcReduction="20000"/>
          </a:bodyPr>
          <a:lstStyle/>
          <a:p>
            <a:pPr marL="45720" indent="0">
              <a:buNone/>
            </a:pPr>
            <a:endParaRPr lang="en-US" dirty="0" smtClean="0">
              <a:latin typeface="Arial" pitchFamily="34" charset="0"/>
              <a:cs typeface="Arial" pitchFamily="34" charset="0"/>
            </a:endParaRPr>
          </a:p>
          <a:p>
            <a:pPr marL="45720" indent="0">
              <a:buNone/>
            </a:pPr>
            <a:r>
              <a:rPr lang="en-US" b="1" dirty="0" smtClean="0">
                <a:latin typeface="Arial" pitchFamily="34" charset="0"/>
                <a:cs typeface="Arial" pitchFamily="34" charset="0"/>
              </a:rPr>
              <a:t>Background: </a:t>
            </a:r>
            <a:r>
              <a:rPr lang="en-US" dirty="0" smtClean="0">
                <a:solidFill>
                  <a:schemeClr val="accent2"/>
                </a:solidFill>
                <a:latin typeface="Arial" pitchFamily="34" charset="0"/>
                <a:cs typeface="Arial" pitchFamily="34" charset="0"/>
              </a:rPr>
              <a:t>For </a:t>
            </a:r>
            <a:r>
              <a:rPr lang="en-US" dirty="0">
                <a:solidFill>
                  <a:schemeClr val="accent2"/>
                </a:solidFill>
                <a:latin typeface="Arial" pitchFamily="34" charset="0"/>
                <a:cs typeface="Arial" pitchFamily="34" charset="0"/>
              </a:rPr>
              <a:t>years corporations have sponsored high school sports</a:t>
            </a:r>
            <a:r>
              <a:rPr lang="en-US" dirty="0">
                <a:latin typeface="Arial" pitchFamily="34" charset="0"/>
                <a:cs typeface="Arial" pitchFamily="34" charset="0"/>
              </a:rPr>
              <a:t>. Their ads are found on the outfield fence at baseball </a:t>
            </a:r>
            <a:r>
              <a:rPr lang="en-US" dirty="0" smtClean="0">
                <a:latin typeface="Arial" pitchFamily="34" charset="0"/>
                <a:cs typeface="Arial" pitchFamily="34" charset="0"/>
              </a:rPr>
              <a:t>parks or </a:t>
            </a:r>
            <a:r>
              <a:rPr lang="en-US" dirty="0">
                <a:latin typeface="Arial" pitchFamily="34" charset="0"/>
                <a:cs typeface="Arial" pitchFamily="34" charset="0"/>
              </a:rPr>
              <a:t>on the walls of the gymnasium, the football stadium, or even the locker room. Corporate logos are even found </a:t>
            </a:r>
            <a:r>
              <a:rPr lang="en-US" dirty="0" smtClean="0">
                <a:latin typeface="Arial" pitchFamily="34" charset="0"/>
                <a:cs typeface="Arial" pitchFamily="34" charset="0"/>
              </a:rPr>
              <a:t>on players</a:t>
            </a:r>
            <a:r>
              <a:rPr lang="en-US" dirty="0">
                <a:latin typeface="Arial" pitchFamily="34" charset="0"/>
                <a:cs typeface="Arial" pitchFamily="34" charset="0"/>
              </a:rPr>
              <a:t>’ uniforms. But </a:t>
            </a:r>
            <a:r>
              <a:rPr lang="en-US" dirty="0">
                <a:solidFill>
                  <a:schemeClr val="accent2"/>
                </a:solidFill>
                <a:latin typeface="Arial" pitchFamily="34" charset="0"/>
                <a:cs typeface="Arial" pitchFamily="34" charset="0"/>
              </a:rPr>
              <a:t>some schools have moved beyond corporate sponsorship of sports to allowing “</a:t>
            </a:r>
            <a:r>
              <a:rPr lang="en-US" dirty="0" smtClean="0">
                <a:solidFill>
                  <a:schemeClr val="accent2"/>
                </a:solidFill>
                <a:latin typeface="Arial" pitchFamily="34" charset="0"/>
                <a:cs typeface="Arial" pitchFamily="34" charset="0"/>
              </a:rPr>
              <a:t>corporate partners</a:t>
            </a:r>
            <a:r>
              <a:rPr lang="en-US" dirty="0">
                <a:solidFill>
                  <a:schemeClr val="accent2"/>
                </a:solidFill>
                <a:latin typeface="Arial" pitchFamily="34" charset="0"/>
                <a:cs typeface="Arial" pitchFamily="34" charset="0"/>
              </a:rPr>
              <a:t>” to place their names and ads on all kinds of school facilities</a:t>
            </a:r>
            <a:r>
              <a:rPr lang="en-US" dirty="0">
                <a:latin typeface="Arial" pitchFamily="34" charset="0"/>
                <a:cs typeface="Arial" pitchFamily="34" charset="0"/>
              </a:rPr>
              <a:t>—libraries, music rooms, cafeterias. </a:t>
            </a:r>
            <a:r>
              <a:rPr lang="en-US" dirty="0" smtClean="0">
                <a:latin typeface="Arial" pitchFamily="34" charset="0"/>
                <a:cs typeface="Arial" pitchFamily="34" charset="0"/>
              </a:rPr>
              <a:t>Some schools </a:t>
            </a:r>
            <a:r>
              <a:rPr lang="en-US" dirty="0">
                <a:latin typeface="Arial" pitchFamily="34" charset="0"/>
                <a:cs typeface="Arial" pitchFamily="34" charset="0"/>
              </a:rPr>
              <a:t>accept money to require students to watch Channel One, a news program that includes advertising. </a:t>
            </a:r>
            <a:r>
              <a:rPr lang="en-US" dirty="0" smtClean="0">
                <a:latin typeface="Arial" pitchFamily="34" charset="0"/>
                <a:cs typeface="Arial" pitchFamily="34" charset="0"/>
              </a:rPr>
              <a:t>And schools </a:t>
            </a:r>
            <a:r>
              <a:rPr lang="en-US" dirty="0">
                <a:latin typeface="Arial" pitchFamily="34" charset="0"/>
                <a:cs typeface="Arial" pitchFamily="34" charset="0"/>
              </a:rPr>
              <a:t>often negotiate exclusive contracts with soft drink or </a:t>
            </a:r>
            <a:r>
              <a:rPr lang="en-US" dirty="0" smtClean="0">
                <a:latin typeface="Arial" pitchFamily="34" charset="0"/>
                <a:cs typeface="Arial" pitchFamily="34" charset="0"/>
              </a:rPr>
              <a:t>clothing companies.</a:t>
            </a:r>
          </a:p>
          <a:p>
            <a:pPr marL="45720" indent="0">
              <a:buNone/>
            </a:pPr>
            <a:endParaRPr lang="en-US" dirty="0">
              <a:latin typeface="Arial" pitchFamily="34" charset="0"/>
              <a:cs typeface="Arial" pitchFamily="34" charset="0"/>
            </a:endParaRPr>
          </a:p>
          <a:p>
            <a:pPr marL="45720" indent="0">
              <a:buNone/>
            </a:pPr>
            <a:r>
              <a:rPr lang="en-US" b="1" dirty="0" smtClean="0">
                <a:latin typeface="Arial" pitchFamily="34" charset="0"/>
                <a:cs typeface="Arial" pitchFamily="34" charset="0"/>
              </a:rPr>
              <a:t>Prompt</a:t>
            </a:r>
            <a:r>
              <a:rPr lang="en-US" dirty="0" smtClean="0">
                <a:latin typeface="Arial" pitchFamily="34" charset="0"/>
                <a:cs typeface="Arial" pitchFamily="34" charset="0"/>
              </a:rPr>
              <a:t>: Some </a:t>
            </a:r>
            <a:r>
              <a:rPr lang="en-US" dirty="0">
                <a:latin typeface="Arial" pitchFamily="34" charset="0"/>
                <a:cs typeface="Arial" pitchFamily="34" charset="0"/>
              </a:rPr>
              <a:t>people argue that corporate partnerships are a necessity for cash-strapped schools. Others argue that </a:t>
            </a:r>
            <a:r>
              <a:rPr lang="en-US" dirty="0" smtClean="0">
                <a:latin typeface="Arial" pitchFamily="34" charset="0"/>
                <a:cs typeface="Arial" pitchFamily="34" charset="0"/>
              </a:rPr>
              <a:t>schools should </a:t>
            </a:r>
            <a:r>
              <a:rPr lang="en-US" dirty="0">
                <a:latin typeface="Arial" pitchFamily="34" charset="0"/>
                <a:cs typeface="Arial" pitchFamily="34" charset="0"/>
              </a:rPr>
              <a:t>provide an environment free from ads and corporate influence. Using appropriate evidence, write an </a:t>
            </a:r>
            <a:r>
              <a:rPr lang="en-US" dirty="0" smtClean="0">
                <a:latin typeface="Arial" pitchFamily="34" charset="0"/>
                <a:cs typeface="Arial" pitchFamily="34" charset="0"/>
              </a:rPr>
              <a:t>essay in </a:t>
            </a:r>
            <a:r>
              <a:rPr lang="en-US" dirty="0">
                <a:latin typeface="Arial" pitchFamily="34" charset="0"/>
                <a:cs typeface="Arial" pitchFamily="34" charset="0"/>
              </a:rPr>
              <a:t>which you evaluate the pros and cons of corporate sponsorship for schools and indicate why you find one </a:t>
            </a:r>
            <a:r>
              <a:rPr lang="en-US" dirty="0" smtClean="0">
                <a:latin typeface="Arial" pitchFamily="34" charset="0"/>
                <a:cs typeface="Arial" pitchFamily="34" charset="0"/>
              </a:rPr>
              <a:t>position more </a:t>
            </a:r>
            <a:r>
              <a:rPr lang="en-US" dirty="0">
                <a:latin typeface="Arial" pitchFamily="34" charset="0"/>
                <a:cs typeface="Arial" pitchFamily="34" charset="0"/>
              </a:rPr>
              <a:t>persuasive than the other.</a:t>
            </a:r>
          </a:p>
        </p:txBody>
      </p:sp>
      <p:sp>
        <p:nvSpPr>
          <p:cNvPr id="2" name="Title 1"/>
          <p:cNvSpPr>
            <a:spLocks noGrp="1"/>
          </p:cNvSpPr>
          <p:nvPr>
            <p:ph type="title"/>
          </p:nvPr>
        </p:nvSpPr>
        <p:spPr/>
        <p:txBody>
          <a:bodyPr/>
          <a:lstStyle/>
          <a:p>
            <a:r>
              <a:rPr lang="en-US" dirty="0" smtClean="0"/>
              <a:t>Baseline Prompt</a:t>
            </a:r>
            <a:endParaRPr lang="en-US" dirty="0"/>
          </a:p>
        </p:txBody>
      </p:sp>
    </p:spTree>
    <p:extLst>
      <p:ext uri="{BB962C8B-B14F-4D97-AF65-F5344CB8AC3E}">
        <p14:creationId xmlns:p14="http://schemas.microsoft.com/office/powerpoint/2010/main" val="3383041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latin typeface="Arial" pitchFamily="34" charset="0"/>
                <a:cs typeface="Arial" pitchFamily="34" charset="0"/>
              </a:rPr>
              <a:t>Some people argue that corporate partnerships are a necessity for cash-strapped schools. Others argue that schools should provide an environment free from ads and corporate influence. </a:t>
            </a:r>
            <a:r>
              <a:rPr lang="en-US" dirty="0">
                <a:solidFill>
                  <a:schemeClr val="accent2"/>
                </a:solidFill>
                <a:latin typeface="Arial" pitchFamily="34" charset="0"/>
                <a:cs typeface="Arial" pitchFamily="34" charset="0"/>
              </a:rPr>
              <a:t>Using appropriate evidence, write an essay in which you evaluate the pros and cons of corporate sponsorship for schools and indicate why you find one position more persuasive than the other.</a:t>
            </a:r>
          </a:p>
          <a:p>
            <a:pPr marL="45720" indent="0">
              <a:buNone/>
            </a:pPr>
            <a:endParaRPr lang="en-US" dirty="0"/>
          </a:p>
        </p:txBody>
      </p:sp>
      <p:sp>
        <p:nvSpPr>
          <p:cNvPr id="3" name="Title 2"/>
          <p:cNvSpPr>
            <a:spLocks noGrp="1"/>
          </p:cNvSpPr>
          <p:nvPr>
            <p:ph type="title"/>
          </p:nvPr>
        </p:nvSpPr>
        <p:spPr/>
        <p:txBody>
          <a:bodyPr/>
          <a:lstStyle/>
          <a:p>
            <a:r>
              <a:rPr lang="en-US" dirty="0" smtClean="0"/>
              <a:t>Prompt</a:t>
            </a:r>
            <a:endParaRPr lang="en-US" dirty="0"/>
          </a:p>
        </p:txBody>
      </p:sp>
    </p:spTree>
    <p:extLst>
      <p:ext uri="{BB962C8B-B14F-4D97-AF65-F5344CB8AC3E}">
        <p14:creationId xmlns:p14="http://schemas.microsoft.com/office/powerpoint/2010/main" val="2723184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5105401" cy="4681729"/>
          </a:xfrm>
        </p:spPr>
        <p:txBody>
          <a:bodyPr>
            <a:normAutofit fontScale="85000" lnSpcReduction="10000"/>
          </a:bodyPr>
          <a:lstStyle/>
          <a:p>
            <a:pPr marL="45720" indent="0">
              <a:buNone/>
            </a:pPr>
            <a:r>
              <a:rPr lang="en-US" sz="2100" dirty="0"/>
              <a:t>Unlike the other two essays you will be asked to write, </a:t>
            </a:r>
            <a:r>
              <a:rPr lang="en-US" sz="2100" dirty="0">
                <a:solidFill>
                  <a:schemeClr val="accent2"/>
                </a:solidFill>
              </a:rPr>
              <a:t>this essay does not provide any text other than the prompt</a:t>
            </a:r>
            <a:r>
              <a:rPr lang="en-US" sz="2100" dirty="0"/>
              <a:t>. Instead, your thesis is supported by your own reading, observations, and experiences. </a:t>
            </a:r>
            <a:endParaRPr lang="en-US" sz="2100" dirty="0" smtClean="0"/>
          </a:p>
          <a:p>
            <a:pPr marL="45720" indent="0">
              <a:buNone/>
            </a:pPr>
            <a:endParaRPr lang="en-US" sz="2100" dirty="0"/>
          </a:p>
          <a:p>
            <a:pPr marL="45720" indent="0">
              <a:buNone/>
            </a:pPr>
            <a:r>
              <a:rPr lang="en-US" sz="2100" dirty="0" smtClean="0"/>
              <a:t>In </a:t>
            </a:r>
            <a:r>
              <a:rPr lang="en-US" sz="2100" dirty="0"/>
              <a:t>other words, this essay’s only support is </a:t>
            </a:r>
            <a:r>
              <a:rPr lang="en-US" sz="2100" i="1" dirty="0"/>
              <a:t>you</a:t>
            </a:r>
            <a:r>
              <a:rPr lang="en-US" sz="2100" dirty="0"/>
              <a:t>; </a:t>
            </a:r>
            <a:r>
              <a:rPr lang="en-US" sz="2100" dirty="0">
                <a:solidFill>
                  <a:schemeClr val="accent2"/>
                </a:solidFill>
              </a:rPr>
              <a:t>what you “know” is the textual support</a:t>
            </a:r>
            <a:r>
              <a:rPr lang="en-US" sz="2100" dirty="0"/>
              <a:t>. This essay can be difficult, as the question, regardless of what it is, presupposes that you have knowledge about the topic under discussion. </a:t>
            </a:r>
            <a:endParaRPr lang="en-US" sz="2100" dirty="0" smtClean="0"/>
          </a:p>
          <a:p>
            <a:pPr marL="45720" indent="0">
              <a:buNone/>
            </a:pPr>
            <a:endParaRPr lang="en-US" sz="2100" dirty="0"/>
          </a:p>
          <a:p>
            <a:pPr marL="45720" indent="0">
              <a:buNone/>
            </a:pPr>
            <a:r>
              <a:rPr lang="en-US" sz="2100" dirty="0" smtClean="0"/>
              <a:t>The </a:t>
            </a:r>
            <a:r>
              <a:rPr lang="en-US" sz="2100" dirty="0"/>
              <a:t>more </a:t>
            </a:r>
            <a:r>
              <a:rPr lang="en-US" sz="2100" dirty="0">
                <a:solidFill>
                  <a:schemeClr val="accent2"/>
                </a:solidFill>
              </a:rPr>
              <a:t>you’ve learned about the world around you</a:t>
            </a:r>
            <a:r>
              <a:rPr lang="en-US" sz="2100" dirty="0"/>
              <a:t>, and the more opinions you have formulated about it, the better.</a:t>
            </a:r>
          </a:p>
          <a:p>
            <a:pPr marL="45720" indent="0">
              <a:buNone/>
            </a:pPr>
            <a:endParaRPr lang="en-US" dirty="0"/>
          </a:p>
        </p:txBody>
      </p:sp>
      <p:sp>
        <p:nvSpPr>
          <p:cNvPr id="3" name="Title 2"/>
          <p:cNvSpPr>
            <a:spLocks noGrp="1"/>
          </p:cNvSpPr>
          <p:nvPr>
            <p:ph type="title"/>
          </p:nvPr>
        </p:nvSpPr>
        <p:spPr/>
        <p:txBody>
          <a:bodyPr/>
          <a:lstStyle/>
          <a:p>
            <a:r>
              <a:rPr lang="en-US" dirty="0" smtClean="0"/>
              <a:t>Question 3: Persuasive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182" y="2209800"/>
            <a:ext cx="3276600" cy="35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92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828800"/>
            <a:ext cx="5334000" cy="4407408"/>
          </a:xfrm>
        </p:spPr>
        <p:txBody>
          <a:bodyPr>
            <a:normAutofit lnSpcReduction="10000"/>
          </a:bodyPr>
          <a:lstStyle/>
          <a:p>
            <a:r>
              <a:rPr lang="en-US" dirty="0" smtClean="0"/>
              <a:t>The language of the actual prompt may vary, but the task remains very similar.  You may be asked to: </a:t>
            </a:r>
          </a:p>
          <a:p>
            <a:pPr marL="45720" indent="0">
              <a:buNone/>
            </a:pPr>
            <a:endParaRPr lang="en-US" dirty="0"/>
          </a:p>
          <a:p>
            <a:pPr lvl="1"/>
            <a:r>
              <a:rPr lang="en-US" dirty="0">
                <a:solidFill>
                  <a:schemeClr val="accent2"/>
                </a:solidFill>
              </a:rPr>
              <a:t>Defend, challenge, or qualify </a:t>
            </a:r>
            <a:r>
              <a:rPr lang="en-US" dirty="0"/>
              <a:t>a quotation about, or particular take on, a specific </a:t>
            </a:r>
            <a:r>
              <a:rPr lang="en-US" dirty="0" smtClean="0"/>
              <a:t>topic. </a:t>
            </a:r>
          </a:p>
          <a:p>
            <a:pPr lvl="1"/>
            <a:endParaRPr lang="en-US" dirty="0"/>
          </a:p>
          <a:p>
            <a:pPr lvl="1"/>
            <a:r>
              <a:rPr lang="en-US" dirty="0"/>
              <a:t>Take a position of whatever debatable statement is provided in the prompt</a:t>
            </a:r>
            <a:r>
              <a:rPr lang="en-US" dirty="0" smtClean="0"/>
              <a:t>.</a:t>
            </a:r>
          </a:p>
          <a:p>
            <a:pPr marL="365760" lvl="1" indent="0">
              <a:buNone/>
            </a:pPr>
            <a:endParaRPr lang="en-US" dirty="0"/>
          </a:p>
          <a:p>
            <a:pPr lvl="1"/>
            <a:r>
              <a:rPr lang="en-US" dirty="0"/>
              <a:t>Evaluate the pros and cons of an argument and then indicate why you find one position more persuasive than </a:t>
            </a:r>
            <a:r>
              <a:rPr lang="en-US" dirty="0" smtClean="0"/>
              <a:t>another.</a:t>
            </a:r>
          </a:p>
          <a:p>
            <a:pPr marL="365760" lvl="1"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Persuasive Essay Overview</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0"/>
            <a:ext cx="3352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15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4419601" cy="4407408"/>
          </a:xfrm>
        </p:spPr>
        <p:txBody>
          <a:bodyPr/>
          <a:lstStyle/>
          <a:p>
            <a:pPr marL="45720" indent="0">
              <a:buNone/>
            </a:pPr>
            <a:r>
              <a:rPr lang="en-US" sz="2400" b="1" dirty="0" smtClean="0">
                <a:solidFill>
                  <a:srgbClr val="FF0000"/>
                </a:solidFill>
              </a:rPr>
              <a:t>Definition </a:t>
            </a:r>
            <a:r>
              <a:rPr lang="en-US" sz="2400" b="1" dirty="0">
                <a:solidFill>
                  <a:srgbClr val="FF0000"/>
                </a:solidFill>
              </a:rPr>
              <a:t>1</a:t>
            </a:r>
            <a:r>
              <a:rPr lang="en-US" sz="2400" dirty="0">
                <a:solidFill>
                  <a:srgbClr val="FF0000"/>
                </a:solidFill>
              </a:rPr>
              <a:t>: An emotional, verbal fight in which people become angry, bitter, or dissatisfied with the person that you are opposing.</a:t>
            </a:r>
            <a:endParaRPr lang="en-US" sz="2400" b="1" u="sng" dirty="0"/>
          </a:p>
          <a:p>
            <a:pPr marL="0" indent="0">
              <a:buNone/>
            </a:pPr>
            <a:endParaRPr lang="en-US" sz="2400" b="1" u="sng" dirty="0"/>
          </a:p>
          <a:p>
            <a:pPr marL="45720" indent="0">
              <a:buNone/>
            </a:pPr>
            <a:r>
              <a:rPr lang="en-US" sz="2400" b="1" dirty="0" smtClean="0">
                <a:solidFill>
                  <a:srgbClr val="00B050"/>
                </a:solidFill>
              </a:rPr>
              <a:t>Definition 2</a:t>
            </a:r>
            <a:r>
              <a:rPr lang="en-US" sz="2400" dirty="0">
                <a:solidFill>
                  <a:srgbClr val="00B050"/>
                </a:solidFill>
              </a:rPr>
              <a:t>: A stance taken in support  of an issue that can be supported, verified, or upheld by others.</a:t>
            </a:r>
          </a:p>
          <a:p>
            <a:endParaRPr lang="en-US" dirty="0"/>
          </a:p>
        </p:txBody>
      </p:sp>
      <p:sp>
        <p:nvSpPr>
          <p:cNvPr id="3" name="Title 2"/>
          <p:cNvSpPr>
            <a:spLocks noGrp="1"/>
          </p:cNvSpPr>
          <p:nvPr>
            <p:ph type="title"/>
          </p:nvPr>
        </p:nvSpPr>
        <p:spPr/>
        <p:txBody>
          <a:bodyPr/>
          <a:lstStyle/>
          <a:p>
            <a:r>
              <a:rPr lang="en-US" dirty="0" smtClean="0"/>
              <a:t>Argument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14525"/>
            <a:ext cx="3538645"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5257800"/>
            <a:ext cx="3538645" cy="369332"/>
          </a:xfrm>
          <a:prstGeom prst="rect">
            <a:avLst/>
          </a:prstGeom>
          <a:noFill/>
        </p:spPr>
        <p:txBody>
          <a:bodyPr wrap="square" rtlCol="0">
            <a:spAutoFit/>
          </a:bodyPr>
          <a:lstStyle/>
          <a:p>
            <a:pPr algn="ctr"/>
            <a:r>
              <a:rPr lang="en-US" dirty="0" smtClean="0"/>
              <a:t>Screaming is not valid support.  </a:t>
            </a:r>
            <a:endParaRPr lang="en-US" dirty="0"/>
          </a:p>
        </p:txBody>
      </p:sp>
    </p:spTree>
    <p:extLst>
      <p:ext uri="{BB962C8B-B14F-4D97-AF65-F5344CB8AC3E}">
        <p14:creationId xmlns:p14="http://schemas.microsoft.com/office/powerpoint/2010/main" val="122376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06321"/>
            <a:ext cx="4114801" cy="4407408"/>
          </a:xfrm>
        </p:spPr>
        <p:txBody>
          <a:bodyPr>
            <a:normAutofit fontScale="92500" lnSpcReduction="20000"/>
          </a:bodyPr>
          <a:lstStyle/>
          <a:p>
            <a:r>
              <a:rPr lang="en-US" dirty="0"/>
              <a:t>If you choose to </a:t>
            </a:r>
            <a:r>
              <a:rPr lang="en-US" i="1" dirty="0">
                <a:solidFill>
                  <a:schemeClr val="accent2"/>
                </a:solidFill>
              </a:rPr>
              <a:t>defend</a:t>
            </a:r>
            <a:r>
              <a:rPr lang="en-US" dirty="0"/>
              <a:t> what the text argues, you will give reasons that support the argument given</a:t>
            </a:r>
            <a:r>
              <a:rPr lang="en-US" dirty="0" smtClean="0"/>
              <a:t>.</a:t>
            </a:r>
          </a:p>
          <a:p>
            <a:endParaRPr lang="en-US" dirty="0"/>
          </a:p>
          <a:p>
            <a:r>
              <a:rPr lang="en-US" dirty="0" smtClean="0"/>
              <a:t> </a:t>
            </a:r>
            <a:r>
              <a:rPr lang="en-US" dirty="0"/>
              <a:t>If you choose to </a:t>
            </a:r>
            <a:r>
              <a:rPr lang="en-US" i="1" dirty="0">
                <a:solidFill>
                  <a:schemeClr val="accent2"/>
                </a:solidFill>
              </a:rPr>
              <a:t>challenge</a:t>
            </a:r>
            <a:r>
              <a:rPr lang="en-US" dirty="0"/>
              <a:t> what the text argues, your reasoning will contradict the argument. </a:t>
            </a:r>
            <a:endParaRPr lang="en-US" dirty="0" smtClean="0"/>
          </a:p>
          <a:p>
            <a:endParaRPr lang="en-US" dirty="0"/>
          </a:p>
          <a:p>
            <a:r>
              <a:rPr lang="en-US" dirty="0" smtClean="0"/>
              <a:t>If </a:t>
            </a:r>
            <a:r>
              <a:rPr lang="en-US" dirty="0"/>
              <a:t>you choose to </a:t>
            </a:r>
            <a:r>
              <a:rPr lang="en-US" i="1" dirty="0">
                <a:solidFill>
                  <a:schemeClr val="accent2"/>
                </a:solidFill>
              </a:rPr>
              <a:t>qualify</a:t>
            </a:r>
            <a:r>
              <a:rPr lang="en-US" dirty="0"/>
              <a:t> what the text argues, you will agree with parts of the statement and disagree with others. Or, you might agree with the statement, but only under certain circumstances. </a:t>
            </a:r>
          </a:p>
          <a:p>
            <a:endParaRPr lang="en-US" dirty="0"/>
          </a:p>
        </p:txBody>
      </p:sp>
      <p:sp>
        <p:nvSpPr>
          <p:cNvPr id="3" name="Title 2"/>
          <p:cNvSpPr>
            <a:spLocks noGrp="1"/>
          </p:cNvSpPr>
          <p:nvPr>
            <p:ph type="title"/>
          </p:nvPr>
        </p:nvSpPr>
        <p:spPr/>
        <p:txBody>
          <a:bodyPr/>
          <a:lstStyle/>
          <a:p>
            <a:r>
              <a:rPr lang="en-US" dirty="0" smtClean="0"/>
              <a:t>Defend, Challenge, Qualify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81200"/>
            <a:ext cx="46196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86200" y="5655209"/>
            <a:ext cx="5257800" cy="338554"/>
          </a:xfrm>
          <a:prstGeom prst="rect">
            <a:avLst/>
          </a:prstGeom>
          <a:noFill/>
        </p:spPr>
        <p:txBody>
          <a:bodyPr wrap="square" rtlCol="0">
            <a:spAutoFit/>
          </a:bodyPr>
          <a:lstStyle/>
          <a:p>
            <a:pPr algn="ctr"/>
            <a:r>
              <a:rPr lang="en-US" sz="1600" dirty="0" smtClean="0"/>
              <a:t>Hope Solo contends defense wins championships. </a:t>
            </a:r>
            <a:endParaRPr lang="en-US" sz="1600" dirty="0"/>
          </a:p>
        </p:txBody>
      </p:sp>
    </p:spTree>
    <p:extLst>
      <p:ext uri="{BB962C8B-B14F-4D97-AF65-F5344CB8AC3E}">
        <p14:creationId xmlns:p14="http://schemas.microsoft.com/office/powerpoint/2010/main" val="278962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p:spPr>
        <p:txBody>
          <a:bodyPr>
            <a:normAutofit fontScale="92500"/>
          </a:bodyPr>
          <a:lstStyle/>
          <a:p>
            <a:r>
              <a:rPr lang="en-US" b="1" dirty="0" smtClean="0"/>
              <a:t>Defend: </a:t>
            </a:r>
            <a:r>
              <a:rPr lang="en-US" dirty="0" smtClean="0"/>
              <a:t>You agree with and support the argument presented.  You are a proponent and on the affirmative side. </a:t>
            </a:r>
          </a:p>
          <a:p>
            <a:endParaRPr lang="en-US" dirty="0"/>
          </a:p>
          <a:p>
            <a:r>
              <a:rPr lang="en-US" b="1" dirty="0" smtClean="0"/>
              <a:t>Challenge: </a:t>
            </a:r>
            <a:r>
              <a:rPr lang="en-US" dirty="0" smtClean="0"/>
              <a:t>You disagree with the argument presented and refute it.  You are an opponent and on the negative side.  </a:t>
            </a:r>
          </a:p>
          <a:p>
            <a:endParaRPr lang="en-US" b="1" dirty="0"/>
          </a:p>
          <a:p>
            <a:r>
              <a:rPr lang="en-US" b="1" dirty="0" smtClean="0"/>
              <a:t>Qualify: </a:t>
            </a:r>
            <a:r>
              <a:rPr lang="en-US" dirty="0" smtClean="0"/>
              <a:t>You agree with part of the argument, but also see substantial flaws in logic.  This is not the same as providing a counterclaim. </a:t>
            </a:r>
            <a:endParaRPr lang="en-US" b="1" dirty="0"/>
          </a:p>
          <a:p>
            <a:endParaRPr lang="en-US" dirty="0" smtClean="0"/>
          </a:p>
          <a:p>
            <a:endParaRPr lang="en-US" dirty="0"/>
          </a:p>
        </p:txBody>
      </p:sp>
      <p:sp>
        <p:nvSpPr>
          <p:cNvPr id="3" name="Title 2"/>
          <p:cNvSpPr>
            <a:spLocks noGrp="1"/>
          </p:cNvSpPr>
          <p:nvPr>
            <p:ph type="title"/>
          </p:nvPr>
        </p:nvSpPr>
        <p:spPr/>
        <p:txBody>
          <a:bodyPr/>
          <a:lstStyle/>
          <a:p>
            <a:r>
              <a:rPr lang="en-US" dirty="0"/>
              <a:t>Defend, Challenge, Qualify</a:t>
            </a:r>
          </a:p>
        </p:txBody>
      </p:sp>
      <p:sp>
        <p:nvSpPr>
          <p:cNvPr id="4" name="Rectangle 3"/>
          <p:cNvSpPr/>
          <p:nvPr/>
        </p:nvSpPr>
        <p:spPr>
          <a:xfrm>
            <a:off x="5715001" y="2590800"/>
            <a:ext cx="3195105"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Defend</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Challenge</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Qualify</a:t>
            </a:r>
          </a:p>
        </p:txBody>
      </p:sp>
    </p:spTree>
    <p:extLst>
      <p:ext uri="{BB962C8B-B14F-4D97-AF65-F5344CB8AC3E}">
        <p14:creationId xmlns:p14="http://schemas.microsoft.com/office/powerpoint/2010/main" val="1897159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4495801" cy="4407408"/>
          </a:xfrm>
        </p:spPr>
        <p:txBody>
          <a:bodyPr>
            <a:normAutofit lnSpcReduction="10000"/>
          </a:bodyPr>
          <a:lstStyle/>
          <a:p>
            <a:r>
              <a:rPr lang="en-US" dirty="0" smtClean="0"/>
              <a:t>According to AP readers students have the most </a:t>
            </a:r>
            <a:r>
              <a:rPr lang="en-US" dirty="0" smtClean="0">
                <a:solidFill>
                  <a:srgbClr val="FF0000"/>
                </a:solidFill>
              </a:rPr>
              <a:t>difficulty</a:t>
            </a:r>
            <a:r>
              <a:rPr lang="en-US" dirty="0" smtClean="0"/>
              <a:t> when choosing to qualify an argument. </a:t>
            </a:r>
          </a:p>
          <a:p>
            <a:endParaRPr lang="en-US" dirty="0"/>
          </a:p>
          <a:p>
            <a:r>
              <a:rPr lang="en-US" dirty="0" smtClean="0"/>
              <a:t>The nuance required in an qualified argument is often </a:t>
            </a:r>
            <a:r>
              <a:rPr lang="en-US" dirty="0" smtClean="0">
                <a:solidFill>
                  <a:srgbClr val="FF0000"/>
                </a:solidFill>
              </a:rPr>
              <a:t>extremely challenging </a:t>
            </a:r>
            <a:r>
              <a:rPr lang="en-US" dirty="0" smtClean="0"/>
              <a:t>in a timed situation. </a:t>
            </a:r>
          </a:p>
          <a:p>
            <a:endParaRPr lang="en-US" dirty="0"/>
          </a:p>
          <a:p>
            <a:r>
              <a:rPr lang="en-US" dirty="0" smtClean="0"/>
              <a:t>Often students make a very entry-level </a:t>
            </a:r>
            <a:r>
              <a:rPr lang="en-US" b="1" dirty="0" smtClean="0"/>
              <a:t>misunderstanding</a:t>
            </a:r>
            <a:r>
              <a:rPr lang="en-US" dirty="0" smtClean="0"/>
              <a:t> such as “</a:t>
            </a:r>
            <a:r>
              <a:rPr lang="en-US" i="1" dirty="0" smtClean="0"/>
              <a:t>Sontag is not qualified to discuss photography or art.”</a:t>
            </a:r>
          </a:p>
          <a:p>
            <a:endParaRPr lang="en-US" dirty="0"/>
          </a:p>
          <a:p>
            <a:endParaRPr lang="en-US" dirty="0"/>
          </a:p>
        </p:txBody>
      </p:sp>
      <p:sp>
        <p:nvSpPr>
          <p:cNvPr id="3" name="Title 2"/>
          <p:cNvSpPr>
            <a:spLocks noGrp="1"/>
          </p:cNvSpPr>
          <p:nvPr>
            <p:ph type="title"/>
          </p:nvPr>
        </p:nvSpPr>
        <p:spPr/>
        <p:txBody>
          <a:bodyPr/>
          <a:lstStyle/>
          <a:p>
            <a:r>
              <a:rPr lang="en-US" dirty="0" smtClean="0"/>
              <a:t>Qualify</a:t>
            </a:r>
            <a:endParaRPr lang="en-US" dirty="0"/>
          </a:p>
        </p:txBody>
      </p:sp>
      <p:pic>
        <p:nvPicPr>
          <p:cNvPr id="1028" name="Picture 4" descr="http://www.clipartbest.com/cliparts/aiq/EbA/aiqEbAk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399"/>
            <a:ext cx="3798956"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22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828800"/>
            <a:ext cx="4648200" cy="4407408"/>
          </a:xfrm>
        </p:spPr>
        <p:txBody>
          <a:bodyPr>
            <a:noAutofit/>
          </a:bodyPr>
          <a:lstStyle/>
          <a:p>
            <a:r>
              <a:rPr lang="en-US" sz="2200" dirty="0" smtClean="0"/>
              <a:t>Balance can be very difficult to achieve.</a:t>
            </a:r>
          </a:p>
          <a:p>
            <a:endParaRPr lang="en-US" sz="2200" dirty="0"/>
          </a:p>
          <a:p>
            <a:r>
              <a:rPr lang="en-US" sz="2200" dirty="0" smtClean="0"/>
              <a:t>However, our recommendation is that every student attempt one qualification essay during second trimester in order to get feedback.</a:t>
            </a:r>
          </a:p>
          <a:p>
            <a:pPr marL="45720" indent="0">
              <a:buNone/>
            </a:pPr>
            <a:r>
              <a:rPr lang="en-US" sz="2200" dirty="0" smtClean="0"/>
              <a:t> </a:t>
            </a:r>
          </a:p>
        </p:txBody>
      </p:sp>
      <p:sp>
        <p:nvSpPr>
          <p:cNvPr id="3" name="Title 2"/>
          <p:cNvSpPr>
            <a:spLocks noGrp="1"/>
          </p:cNvSpPr>
          <p:nvPr>
            <p:ph type="title"/>
          </p:nvPr>
        </p:nvSpPr>
        <p:spPr/>
        <p:txBody>
          <a:bodyPr/>
          <a:lstStyle/>
          <a:p>
            <a:r>
              <a:rPr lang="en-US" dirty="0" smtClean="0"/>
              <a:t>Qualify</a:t>
            </a:r>
            <a:endParaRPr lang="en-US" dirty="0"/>
          </a:p>
        </p:txBody>
      </p:sp>
      <p:pic>
        <p:nvPicPr>
          <p:cNvPr id="2050" name="Picture 2" descr="http://www.strangezoo.com/images/content/117353.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48" r="14940" b="6973"/>
          <a:stretch/>
        </p:blipFill>
        <p:spPr bwMode="auto">
          <a:xfrm>
            <a:off x="152400" y="1676400"/>
            <a:ext cx="4105284"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61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419601" cy="4407408"/>
          </a:xfrm>
        </p:spPr>
        <p:txBody>
          <a:bodyPr/>
          <a:lstStyle/>
          <a:p>
            <a:pPr marL="45720" indent="0">
              <a:buNone/>
            </a:pPr>
            <a:r>
              <a:rPr lang="en-US" dirty="0" smtClean="0"/>
              <a:t>Just to reiterate a final time:</a:t>
            </a:r>
          </a:p>
          <a:p>
            <a:endParaRPr lang="en-US" dirty="0"/>
          </a:p>
          <a:p>
            <a:pPr marL="45720" indent="0">
              <a:buNone/>
            </a:pPr>
            <a:r>
              <a:rPr lang="en-US" dirty="0" smtClean="0"/>
              <a:t>Students are usually better off choosing to “defend” or “challenge” an argument.</a:t>
            </a:r>
          </a:p>
          <a:p>
            <a:pPr marL="45720" indent="0">
              <a:buNone/>
            </a:pPr>
            <a:endParaRPr lang="en-US" dirty="0"/>
          </a:p>
          <a:p>
            <a:pPr marL="45720" indent="0">
              <a:buNone/>
            </a:pPr>
            <a:r>
              <a:rPr lang="en-US" dirty="0" smtClean="0"/>
              <a:t>You do want to address the opposing viewpoint, but usually it is best to do that in a counter-claim paragraph.    </a:t>
            </a:r>
            <a:endParaRPr lang="en-US" dirty="0"/>
          </a:p>
        </p:txBody>
      </p:sp>
      <p:sp>
        <p:nvSpPr>
          <p:cNvPr id="3" name="Title 2"/>
          <p:cNvSpPr>
            <a:spLocks noGrp="1"/>
          </p:cNvSpPr>
          <p:nvPr>
            <p:ph type="title"/>
          </p:nvPr>
        </p:nvSpPr>
        <p:spPr/>
        <p:txBody>
          <a:bodyPr/>
          <a:lstStyle/>
          <a:p>
            <a:r>
              <a:rPr lang="en-US" dirty="0" smtClean="0"/>
              <a:t>Moral of Story? Pick a Side.</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9" y="1828800"/>
            <a:ext cx="3429000" cy="381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893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335</TotalTime>
  <Words>1361</Words>
  <Application>Microsoft Office PowerPoint</Application>
  <PresentationFormat>On-screen Show (4:3)</PresentationFormat>
  <Paragraphs>120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Grid</vt:lpstr>
      <vt:lpstr>Introduction to Question #3</vt:lpstr>
      <vt:lpstr>Question 3: Persuasive </vt:lpstr>
      <vt:lpstr>Persuasive Essay Overview</vt:lpstr>
      <vt:lpstr>Argument</vt:lpstr>
      <vt:lpstr>Defend, Challenge, Qualify</vt:lpstr>
      <vt:lpstr>Defend, Challenge, Qualify</vt:lpstr>
      <vt:lpstr>Qualify</vt:lpstr>
      <vt:lpstr>Qualify</vt:lpstr>
      <vt:lpstr>Moral of Story? Pick a Side.</vt:lpstr>
      <vt:lpstr>Other “Technical” Terms</vt:lpstr>
      <vt:lpstr>Going Somewhere?</vt:lpstr>
      <vt:lpstr>Introduction Paragraph</vt:lpstr>
      <vt:lpstr>Supporting Paragraphs</vt:lpstr>
      <vt:lpstr>conclusion</vt:lpstr>
      <vt:lpstr>Common Errors</vt:lpstr>
      <vt:lpstr>Chief Reader on Understanding the world Around You.  </vt:lpstr>
      <vt:lpstr>Today’s Prompt</vt:lpstr>
      <vt:lpstr>Baseline Prompt</vt:lpstr>
      <vt:lpstr>Prompt</vt:lpstr>
    </vt:vector>
  </TitlesOfParts>
  <Company>Anoka-Hennepin 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dcterms:created xsi:type="dcterms:W3CDTF">2014-12-03T18:53:16Z</dcterms:created>
  <dcterms:modified xsi:type="dcterms:W3CDTF">2014-12-04T15:02:43Z</dcterms:modified>
</cp:coreProperties>
</file>